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65" r:id="rId3"/>
    <p:sldId id="261" r:id="rId4"/>
    <p:sldId id="262" r:id="rId5"/>
    <p:sldId id="263" r:id="rId6"/>
    <p:sldId id="264" r:id="rId7"/>
    <p:sldId id="266"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497" autoAdjust="0"/>
  </p:normalViewPr>
  <p:slideViewPr>
    <p:cSldViewPr>
      <p:cViewPr varScale="1">
        <p:scale>
          <a:sx n="51" d="100"/>
          <a:sy n="51"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8AAD783-DF3D-4AB3-AA88-821F07420355}" type="datetimeFigureOut">
              <a:rPr lang="en-US" smtClean="0"/>
              <a:pPr/>
              <a:t>7/20/2015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70C5219-FA32-4419-A50D-AEC67FE7D538}" type="slidenum">
              <a:rPr lang="en-GB" smtClean="0"/>
              <a:pPr/>
              <a:t>‹#›</a:t>
            </a:fld>
            <a:endParaRPr lang="en-GB"/>
          </a:p>
        </p:txBody>
      </p:sp>
    </p:spTree>
    <p:extLst>
      <p:ext uri="{BB962C8B-B14F-4D97-AF65-F5344CB8AC3E}">
        <p14:creationId xmlns:p14="http://schemas.microsoft.com/office/powerpoint/2010/main" val="195025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C5219-FA32-4419-A50D-AEC67FE7D538}" type="slidenum">
              <a:rPr lang="en-GB" smtClean="0"/>
              <a:pPr/>
              <a:t>1</a:t>
            </a:fld>
            <a:endParaRPr lang="en-GB"/>
          </a:p>
        </p:txBody>
      </p:sp>
    </p:spTree>
    <p:extLst>
      <p:ext uri="{BB962C8B-B14F-4D97-AF65-F5344CB8AC3E}">
        <p14:creationId xmlns:p14="http://schemas.microsoft.com/office/powerpoint/2010/main" val="386895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C5219-FA32-4419-A50D-AEC67FE7D538}" type="slidenum">
              <a:rPr lang="en-GB" smtClean="0"/>
              <a:pPr/>
              <a:t>3</a:t>
            </a:fld>
            <a:endParaRPr lang="en-GB"/>
          </a:p>
        </p:txBody>
      </p:sp>
    </p:spTree>
    <p:extLst>
      <p:ext uri="{BB962C8B-B14F-4D97-AF65-F5344CB8AC3E}">
        <p14:creationId xmlns:p14="http://schemas.microsoft.com/office/powerpoint/2010/main" val="5166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C5219-FA32-4419-A50D-AEC67FE7D538}" type="slidenum">
              <a:rPr lang="en-GB" smtClean="0"/>
              <a:pPr/>
              <a:t>4</a:t>
            </a:fld>
            <a:endParaRPr lang="en-GB"/>
          </a:p>
        </p:txBody>
      </p:sp>
    </p:spTree>
    <p:extLst>
      <p:ext uri="{BB962C8B-B14F-4D97-AF65-F5344CB8AC3E}">
        <p14:creationId xmlns:p14="http://schemas.microsoft.com/office/powerpoint/2010/main" val="182739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intranet</a:t>
            </a:r>
            <a:r>
              <a:rPr lang="en-GB" baseline="0" dirty="0" smtClean="0"/>
              <a:t> site has been set up and basic tabs on. This is being developed and everybody will be informed when complete. Newsletter will be produced alongside marketing ASAP. Drop in sessions will be set up.</a:t>
            </a:r>
            <a:endParaRPr lang="en-GB" dirty="0"/>
          </a:p>
        </p:txBody>
      </p:sp>
      <p:sp>
        <p:nvSpPr>
          <p:cNvPr id="4" name="Slide Number Placeholder 3"/>
          <p:cNvSpPr>
            <a:spLocks noGrp="1"/>
          </p:cNvSpPr>
          <p:nvPr>
            <p:ph type="sldNum" sz="quarter" idx="10"/>
          </p:nvPr>
        </p:nvSpPr>
        <p:spPr/>
        <p:txBody>
          <a:bodyPr/>
          <a:lstStyle/>
          <a:p>
            <a:fld id="{070C5219-FA32-4419-A50D-AEC67FE7D538}" type="slidenum">
              <a:rPr lang="en-GB" smtClean="0"/>
              <a:pPr/>
              <a:t>5</a:t>
            </a:fld>
            <a:endParaRPr lang="en-GB"/>
          </a:p>
        </p:txBody>
      </p:sp>
    </p:spTree>
    <p:extLst>
      <p:ext uri="{BB962C8B-B14F-4D97-AF65-F5344CB8AC3E}">
        <p14:creationId xmlns:p14="http://schemas.microsoft.com/office/powerpoint/2010/main" val="98803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C5219-FA32-4419-A50D-AEC67FE7D538}" type="slidenum">
              <a:rPr lang="en-GB" smtClean="0"/>
              <a:pPr/>
              <a:t>6</a:t>
            </a:fld>
            <a:endParaRPr lang="en-GB"/>
          </a:p>
        </p:txBody>
      </p:sp>
    </p:spTree>
    <p:extLst>
      <p:ext uri="{BB962C8B-B14F-4D97-AF65-F5344CB8AC3E}">
        <p14:creationId xmlns:p14="http://schemas.microsoft.com/office/powerpoint/2010/main" val="133598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owerPoint - 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FB8D41-18C7-4E4D-961D-F759F4DC2CA5}" type="datetimeFigureOut">
              <a:rPr lang="en-US" smtClean="0"/>
              <a:pPr/>
              <a:t>7/20/2015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3DCE5C51-74EC-4FE0-A3EA-A23DB03A10E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owerPoint - Blue.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FFB8D41-18C7-4E4D-961D-F759F4DC2CA5}" type="datetimeFigureOut">
              <a:rPr lang="en-US" smtClean="0"/>
              <a:pPr/>
              <a:t>7/20/2015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3DCE5C51-74EC-4FE0-A3EA-A23DB03A10E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ud.ac.uk/research/intranet/fund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reawardsupport@hud.ac.uk" TargetMode="External"/><Relationship Id="rId2" Type="http://schemas.openxmlformats.org/officeDocument/2006/relationships/hyperlink" Target="mailto:agressosupport@hud.ac.uk"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mailto:postawardsupport@hud.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229600" cy="1143000"/>
          </a:xfrm>
        </p:spPr>
        <p:txBody>
          <a:bodyPr/>
          <a:lstStyle/>
          <a:p>
            <a:pPr algn="l"/>
            <a:r>
              <a:rPr lang="en-GB" dirty="0" smtClean="0">
                <a:solidFill>
                  <a:schemeClr val="bg1"/>
                </a:solidFill>
              </a:rPr>
              <a:t>PAPA</a:t>
            </a:r>
            <a:endParaRPr lang="en-GB" dirty="0">
              <a:solidFill>
                <a:schemeClr val="bg1"/>
              </a:solidFill>
            </a:endParaRPr>
          </a:p>
        </p:txBody>
      </p:sp>
      <p:sp>
        <p:nvSpPr>
          <p:cNvPr id="5" name="TextBox 4"/>
          <p:cNvSpPr txBox="1"/>
          <p:nvPr/>
        </p:nvSpPr>
        <p:spPr>
          <a:xfrm>
            <a:off x="683568" y="1844824"/>
            <a:ext cx="7776864" cy="4031873"/>
          </a:xfrm>
          <a:prstGeom prst="rect">
            <a:avLst/>
          </a:prstGeom>
          <a:noFill/>
        </p:spPr>
        <p:txBody>
          <a:bodyPr wrap="square" rtlCol="0">
            <a:spAutoFit/>
          </a:bodyPr>
          <a:lstStyle/>
          <a:p>
            <a:pPr lvl="0"/>
            <a:endParaRPr lang="en-GB" dirty="0">
              <a:solidFill>
                <a:prstClr val="black"/>
              </a:solidFill>
            </a:endParaRPr>
          </a:p>
          <a:p>
            <a:pPr marL="342900" lvl="0" indent="-342900">
              <a:buFont typeface="Arial" pitchFamily="34" charset="0"/>
              <a:buChar char="•"/>
            </a:pPr>
            <a:r>
              <a:rPr lang="en-GB" sz="2000" dirty="0" smtClean="0">
                <a:solidFill>
                  <a:prstClr val="black"/>
                </a:solidFill>
              </a:rPr>
              <a:t>WHY PAPA?</a:t>
            </a:r>
            <a:endParaRPr lang="en-GB" sz="2000" dirty="0">
              <a:solidFill>
                <a:prstClr val="black"/>
              </a:solidFill>
            </a:endParaRPr>
          </a:p>
          <a:p>
            <a:pPr marL="342900" lvl="0" indent="-342900">
              <a:buFont typeface="Arial" pitchFamily="34" charset="0"/>
              <a:buChar char="•"/>
            </a:pPr>
            <a:endParaRPr lang="en-GB" sz="2000" dirty="0">
              <a:solidFill>
                <a:prstClr val="black"/>
              </a:solidFill>
            </a:endParaRPr>
          </a:p>
          <a:p>
            <a:pPr marL="342900" lvl="0" indent="-342900">
              <a:buFont typeface="Arial" pitchFamily="34" charset="0"/>
              <a:buChar char="•"/>
            </a:pPr>
            <a:r>
              <a:rPr lang="en-GB" sz="2000" dirty="0" smtClean="0">
                <a:solidFill>
                  <a:prstClr val="black"/>
                </a:solidFill>
              </a:rPr>
              <a:t>WHAT WILL IT MEAN FOR YOU?</a:t>
            </a:r>
          </a:p>
          <a:p>
            <a:pPr marL="342900" lvl="0" indent="-342900">
              <a:buFont typeface="Arial" pitchFamily="34" charset="0"/>
              <a:buChar char="•"/>
            </a:pPr>
            <a:endParaRPr lang="en-GB" sz="2000" dirty="0">
              <a:solidFill>
                <a:prstClr val="black"/>
              </a:solidFill>
            </a:endParaRPr>
          </a:p>
          <a:p>
            <a:pPr marL="342900" lvl="0" indent="-342900">
              <a:buFont typeface="Arial" pitchFamily="34" charset="0"/>
              <a:buChar char="•"/>
            </a:pPr>
            <a:r>
              <a:rPr lang="en-GB" sz="2000" dirty="0" smtClean="0">
                <a:solidFill>
                  <a:prstClr val="black"/>
                </a:solidFill>
              </a:rPr>
              <a:t>THE STORY SO FAR...</a:t>
            </a:r>
          </a:p>
          <a:p>
            <a:pPr marL="342900" lvl="0" indent="-342900">
              <a:buFont typeface="Arial" pitchFamily="34" charset="0"/>
              <a:buChar char="•"/>
            </a:pPr>
            <a:endParaRPr lang="en-GB" sz="2000" dirty="0">
              <a:solidFill>
                <a:prstClr val="black"/>
              </a:solidFill>
            </a:endParaRPr>
          </a:p>
          <a:p>
            <a:pPr marL="342900" lvl="0" indent="-342900">
              <a:buFont typeface="Arial" pitchFamily="34" charset="0"/>
              <a:buChar char="•"/>
            </a:pPr>
            <a:r>
              <a:rPr lang="en-GB" sz="2000" dirty="0" smtClean="0">
                <a:solidFill>
                  <a:prstClr val="black"/>
                </a:solidFill>
              </a:rPr>
              <a:t>TRAINING/RESOURCES</a:t>
            </a:r>
            <a:endParaRPr lang="en-GB" sz="2000" dirty="0">
              <a:solidFill>
                <a:prstClr val="black"/>
              </a:solidFill>
            </a:endParaRPr>
          </a:p>
          <a:p>
            <a:pPr marL="342900" lvl="0" indent="-342900">
              <a:buFont typeface="Arial" pitchFamily="34" charset="0"/>
              <a:buChar char="•"/>
            </a:pPr>
            <a:endParaRPr lang="en-GB" sz="2000" dirty="0">
              <a:solidFill>
                <a:prstClr val="black"/>
              </a:solidFill>
            </a:endParaRPr>
          </a:p>
          <a:p>
            <a:pPr marL="342900" lvl="0" indent="-342900">
              <a:buFont typeface="Arial" pitchFamily="34" charset="0"/>
              <a:buChar char="•"/>
            </a:pPr>
            <a:r>
              <a:rPr lang="en-GB" sz="2000" dirty="0" smtClean="0">
                <a:solidFill>
                  <a:prstClr val="black"/>
                </a:solidFill>
              </a:rPr>
              <a:t>HOW YOU CAN HELP</a:t>
            </a:r>
            <a:endParaRPr lang="en-GB" sz="2000" dirty="0">
              <a:solidFill>
                <a:prstClr val="black"/>
              </a:solidFill>
            </a:endParaRPr>
          </a:p>
          <a:p>
            <a:pPr marL="342900" lvl="0" indent="-342900">
              <a:buFont typeface="Arial" pitchFamily="34" charset="0"/>
              <a:buChar char="•"/>
            </a:pPr>
            <a:endParaRPr lang="en-GB" sz="2000" dirty="0">
              <a:solidFill>
                <a:prstClr val="black"/>
              </a:solidFill>
            </a:endParaRPr>
          </a:p>
          <a:p>
            <a:pPr marL="342900" lvl="0" indent="-342900">
              <a:buFont typeface="Arial" pitchFamily="34" charset="0"/>
              <a:buChar char="•"/>
            </a:pPr>
            <a:r>
              <a:rPr lang="en-GB" sz="2000" dirty="0">
                <a:solidFill>
                  <a:prstClr val="black"/>
                </a:solidFill>
              </a:rPr>
              <a:t>CONTACTS</a:t>
            </a:r>
          </a:p>
          <a:p>
            <a:endParaRPr lang="en-GB" dirty="0" smtClean="0"/>
          </a:p>
        </p:txBody>
      </p:sp>
    </p:spTree>
    <p:extLst>
      <p:ext uri="{BB962C8B-B14F-4D97-AF65-F5344CB8AC3E}">
        <p14:creationId xmlns:p14="http://schemas.microsoft.com/office/powerpoint/2010/main" val="4248641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229600" cy="1143000"/>
          </a:xfrm>
        </p:spPr>
        <p:txBody>
          <a:bodyPr/>
          <a:lstStyle/>
          <a:p>
            <a:pPr algn="l"/>
            <a:r>
              <a:rPr lang="en-GB" dirty="0" smtClean="0">
                <a:solidFill>
                  <a:schemeClr val="bg1"/>
                </a:solidFill>
              </a:rPr>
              <a:t>WHY PAPA?</a:t>
            </a:r>
            <a:endParaRPr lang="en-GB" dirty="0">
              <a:solidFill>
                <a:schemeClr val="bg1"/>
              </a:solidFill>
            </a:endParaRPr>
          </a:p>
        </p:txBody>
      </p:sp>
      <p:sp>
        <p:nvSpPr>
          <p:cNvPr id="3" name="TextBox 2"/>
          <p:cNvSpPr txBox="1"/>
          <p:nvPr/>
        </p:nvSpPr>
        <p:spPr>
          <a:xfrm>
            <a:off x="522351" y="1468200"/>
            <a:ext cx="8064896" cy="5324535"/>
          </a:xfrm>
          <a:prstGeom prst="rect">
            <a:avLst/>
          </a:prstGeom>
          <a:noFill/>
        </p:spPr>
        <p:txBody>
          <a:bodyPr wrap="square" rtlCol="0" anchor="ctr">
            <a:spAutoFit/>
          </a:bodyPr>
          <a:lstStyle/>
          <a:p>
            <a:pPr marL="285750" indent="-285750">
              <a:buFont typeface="Arial" pitchFamily="34" charset="0"/>
              <a:buChar char="•"/>
            </a:pPr>
            <a:r>
              <a:rPr lang="en-GB" sz="2000" dirty="0"/>
              <a:t>To help develop the pre and post award processes to ensure sustainability and transparency. </a:t>
            </a:r>
          </a:p>
          <a:p>
            <a:pPr marL="285750" indent="-285750">
              <a:buFont typeface="Arial" pitchFamily="34" charset="0"/>
              <a:buChar char="•"/>
            </a:pPr>
            <a:endParaRPr lang="en-GB" sz="2000" dirty="0"/>
          </a:p>
          <a:p>
            <a:pPr marL="285750" indent="-285750">
              <a:buFont typeface="Arial" pitchFamily="34" charset="0"/>
              <a:buChar char="•"/>
            </a:pPr>
            <a:r>
              <a:rPr lang="en-GB" sz="2000" dirty="0"/>
              <a:t>To ensure consistency across the University. </a:t>
            </a:r>
          </a:p>
          <a:p>
            <a:pPr marL="285750" indent="-285750">
              <a:buFont typeface="Arial" pitchFamily="34" charset="0"/>
              <a:buChar char="•"/>
            </a:pPr>
            <a:endParaRPr lang="en-GB" sz="2000" dirty="0"/>
          </a:p>
          <a:p>
            <a:pPr marL="285750" indent="-285750">
              <a:buFont typeface="Arial" pitchFamily="34" charset="0"/>
              <a:buChar char="•"/>
            </a:pPr>
            <a:r>
              <a:rPr lang="en-GB" sz="2000" dirty="0"/>
              <a:t>To increase communication between central service and schools. </a:t>
            </a:r>
          </a:p>
          <a:p>
            <a:pPr marL="285750" indent="-285750">
              <a:buFont typeface="Arial" pitchFamily="34" charset="0"/>
              <a:buChar char="•"/>
            </a:pPr>
            <a:endParaRPr lang="en-GB" sz="2000" dirty="0"/>
          </a:p>
          <a:p>
            <a:pPr marL="285750" indent="-285750">
              <a:buFont typeface="Arial" pitchFamily="34" charset="0"/>
              <a:buChar char="•"/>
            </a:pPr>
            <a:r>
              <a:rPr lang="en-GB" sz="2000" dirty="0"/>
              <a:t>To ensure consistency in institutional peer review. </a:t>
            </a:r>
          </a:p>
          <a:p>
            <a:pPr marL="285750" indent="-285750">
              <a:buFont typeface="Arial" pitchFamily="34" charset="0"/>
              <a:buChar char="•"/>
            </a:pPr>
            <a:endParaRPr lang="en-GB" sz="2000" dirty="0"/>
          </a:p>
          <a:p>
            <a:pPr marL="285750" indent="-285750">
              <a:buFont typeface="Arial" pitchFamily="34" charset="0"/>
              <a:buChar char="•"/>
            </a:pPr>
            <a:r>
              <a:rPr lang="en-GB" sz="2000" dirty="0"/>
              <a:t>To help teams identify research priorities. </a:t>
            </a:r>
          </a:p>
          <a:p>
            <a:pPr marL="285750" indent="-285750">
              <a:buFont typeface="Arial" pitchFamily="34" charset="0"/>
              <a:buChar char="•"/>
            </a:pPr>
            <a:endParaRPr lang="en-GB" sz="2000" dirty="0"/>
          </a:p>
          <a:p>
            <a:pPr marL="285750" indent="-285750">
              <a:buFont typeface="Arial" pitchFamily="34" charset="0"/>
              <a:buChar char="•"/>
            </a:pPr>
            <a:r>
              <a:rPr lang="en-GB" sz="2000" dirty="0"/>
              <a:t>To help teams identify bid priorities. </a:t>
            </a:r>
          </a:p>
          <a:p>
            <a:pPr marL="285750" indent="-285750">
              <a:buFont typeface="Arial" pitchFamily="34" charset="0"/>
              <a:buChar char="•"/>
            </a:pPr>
            <a:endParaRPr lang="en-GB" sz="2000" dirty="0"/>
          </a:p>
          <a:p>
            <a:pPr marL="285750" indent="-285750">
              <a:buFont typeface="Arial" pitchFamily="34" charset="0"/>
              <a:buChar char="•"/>
            </a:pPr>
            <a:r>
              <a:rPr lang="en-GB" sz="2000" dirty="0"/>
              <a:t>To support an expected increase in research and enterprise income as detailed in the University strategy. </a:t>
            </a:r>
            <a:endParaRPr lang="en-GB" sz="2000" dirty="0" smtClean="0"/>
          </a:p>
          <a:p>
            <a:pPr marL="285750" indent="-285750">
              <a:buFont typeface="Arial" pitchFamily="34" charset="0"/>
              <a:buChar char="•"/>
            </a:pPr>
            <a:endParaRPr lang="en-GB" sz="2000" dirty="0"/>
          </a:p>
          <a:p>
            <a:pPr marL="285750" indent="-285750">
              <a:buFont typeface="Arial" pitchFamily="34" charset="0"/>
              <a:buChar char="•"/>
            </a:pPr>
            <a:r>
              <a:rPr lang="en-GB" sz="2000" dirty="0" smtClean="0"/>
              <a:t>Greater enquiries and reporting.</a:t>
            </a:r>
            <a:endParaRPr lang="en-GB" sz="2000" dirty="0"/>
          </a:p>
        </p:txBody>
      </p:sp>
    </p:spTree>
    <p:extLst>
      <p:ext uri="{BB962C8B-B14F-4D97-AF65-F5344CB8AC3E}">
        <p14:creationId xmlns:p14="http://schemas.microsoft.com/office/powerpoint/2010/main" val="355689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 y="-243408"/>
            <a:ext cx="8229600" cy="1143000"/>
          </a:xfrm>
        </p:spPr>
        <p:txBody>
          <a:bodyPr/>
          <a:lstStyle/>
          <a:p>
            <a:pPr algn="l"/>
            <a:r>
              <a:rPr lang="en-GB" sz="3600" dirty="0" smtClean="0">
                <a:solidFill>
                  <a:schemeClr val="bg1"/>
                </a:solidFill>
              </a:rPr>
              <a:t>WHAT WILL IT MEAN FOR YOU?</a:t>
            </a:r>
            <a:endParaRPr lang="en-GB" sz="3600" dirty="0">
              <a:solidFill>
                <a:schemeClr val="bg1"/>
              </a:solidFill>
            </a:endParaRPr>
          </a:p>
        </p:txBody>
      </p:sp>
      <p:sp>
        <p:nvSpPr>
          <p:cNvPr id="3" name="Content Placeholder 2"/>
          <p:cNvSpPr>
            <a:spLocks noGrp="1"/>
          </p:cNvSpPr>
          <p:nvPr>
            <p:ph idx="1"/>
          </p:nvPr>
        </p:nvSpPr>
        <p:spPr>
          <a:xfrm>
            <a:off x="395536" y="1484784"/>
            <a:ext cx="8280920" cy="4968552"/>
          </a:xfrm>
        </p:spPr>
        <p:txBody>
          <a:bodyPr/>
          <a:lstStyle/>
          <a:p>
            <a:endParaRPr lang="en-GB" sz="1200" dirty="0"/>
          </a:p>
          <a:p>
            <a:r>
              <a:rPr lang="en-GB" sz="1600" dirty="0"/>
              <a:t>From 1st </a:t>
            </a:r>
            <a:r>
              <a:rPr lang="en-GB" sz="1600" dirty="0" smtClean="0"/>
              <a:t>Aug, </a:t>
            </a:r>
            <a:r>
              <a:rPr lang="en-GB" sz="1600" dirty="0"/>
              <a:t>ALL costs for externally funded Research and Enterprise activity will be developed and processed using PAPA</a:t>
            </a:r>
          </a:p>
          <a:p>
            <a:r>
              <a:rPr lang="en-GB" sz="1600" dirty="0" smtClean="0"/>
              <a:t>PI/School </a:t>
            </a:r>
            <a:r>
              <a:rPr lang="en-GB" sz="1600" dirty="0"/>
              <a:t>can do quick global </a:t>
            </a:r>
            <a:r>
              <a:rPr lang="en-GB" sz="1600" dirty="0" err="1"/>
              <a:t>costings</a:t>
            </a:r>
            <a:r>
              <a:rPr lang="en-GB" sz="1600" dirty="0"/>
              <a:t> to check financial viability of a project before full development</a:t>
            </a:r>
          </a:p>
          <a:p>
            <a:r>
              <a:rPr lang="en-GB" sz="1600" dirty="0" smtClean="0"/>
              <a:t>PI </a:t>
            </a:r>
            <a:r>
              <a:rPr lang="en-GB" sz="1600" dirty="0"/>
              <a:t>can work with pre-award contact or possibly school finance staff to create full costs for applications </a:t>
            </a:r>
          </a:p>
          <a:p>
            <a:r>
              <a:rPr lang="en-GB" sz="1600" dirty="0" smtClean="0"/>
              <a:t>PI/School </a:t>
            </a:r>
            <a:r>
              <a:rPr lang="en-GB" sz="1600" dirty="0"/>
              <a:t>can see current progress/state of play of their draft costing easily – all accessing the same current version as the pre-award </a:t>
            </a:r>
            <a:r>
              <a:rPr lang="en-GB" sz="1600" dirty="0" smtClean="0"/>
              <a:t>team</a:t>
            </a:r>
            <a:endParaRPr lang="en-GB" sz="1600" dirty="0"/>
          </a:p>
          <a:p>
            <a:r>
              <a:rPr lang="en-GB" sz="1600" dirty="0" smtClean="0"/>
              <a:t>The </a:t>
            </a:r>
            <a:r>
              <a:rPr lang="en-GB" sz="1600" dirty="0"/>
              <a:t>internal approval process of sign-off by central Pre-award, PI and Dean will all be done through workflows on the system – all involved can see where it is in the system. No more paper copies with “wet” </a:t>
            </a:r>
            <a:r>
              <a:rPr lang="en-GB" sz="1600" dirty="0" smtClean="0"/>
              <a:t>signatures.</a:t>
            </a:r>
            <a:endParaRPr lang="en-GB" sz="1600" dirty="0"/>
          </a:p>
          <a:p>
            <a:r>
              <a:rPr lang="en-GB" sz="1600" dirty="0" smtClean="0"/>
              <a:t>System </a:t>
            </a:r>
            <a:r>
              <a:rPr lang="en-GB" sz="1600" dirty="0"/>
              <a:t>also will record peer-review process and progress this through workflows – linked to the costing </a:t>
            </a:r>
            <a:r>
              <a:rPr lang="en-GB" sz="1600" dirty="0" smtClean="0"/>
              <a:t>approval</a:t>
            </a:r>
            <a:endParaRPr lang="en-GB" sz="1600" dirty="0"/>
          </a:p>
          <a:p>
            <a:r>
              <a:rPr lang="en-GB" sz="1600" dirty="0" smtClean="0"/>
              <a:t>The </a:t>
            </a:r>
            <a:r>
              <a:rPr lang="en-GB" sz="1600" dirty="0"/>
              <a:t>transition to approved project and post award management and reporting will be simpler – all budgets set up through workflows with project numbers automatically generated</a:t>
            </a:r>
            <a:r>
              <a:rPr lang="en-GB" sz="1600" dirty="0" smtClean="0"/>
              <a:t>.</a:t>
            </a:r>
          </a:p>
          <a:p>
            <a:r>
              <a:rPr lang="en-GB" sz="1600" dirty="0" smtClean="0"/>
              <a:t>School </a:t>
            </a:r>
            <a:r>
              <a:rPr lang="en-GB" sz="1600" dirty="0"/>
              <a:t>finance staff and Deans will have easier access to full reporting on their projects at all stages – pre and post </a:t>
            </a:r>
            <a:r>
              <a:rPr lang="en-GB" sz="1600" dirty="0" smtClean="0"/>
              <a:t>award</a:t>
            </a:r>
            <a:endParaRPr lang="en-GB" sz="1600" dirty="0"/>
          </a:p>
          <a:p>
            <a:endParaRPr lang="en-GB" sz="2000" dirty="0"/>
          </a:p>
          <a:p>
            <a:endParaRPr lang="en-GB" sz="1800" dirty="0" smtClean="0"/>
          </a:p>
          <a:p>
            <a:endParaRPr lang="en-GB" sz="1800" dirty="0"/>
          </a:p>
        </p:txBody>
      </p:sp>
    </p:spTree>
    <p:extLst>
      <p:ext uri="{BB962C8B-B14F-4D97-AF65-F5344CB8AC3E}">
        <p14:creationId xmlns:p14="http://schemas.microsoft.com/office/powerpoint/2010/main" val="196165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229600" cy="1143000"/>
          </a:xfrm>
        </p:spPr>
        <p:txBody>
          <a:bodyPr/>
          <a:lstStyle/>
          <a:p>
            <a:pPr algn="l"/>
            <a:r>
              <a:rPr lang="en-GB" dirty="0" smtClean="0">
                <a:solidFill>
                  <a:schemeClr val="bg1"/>
                </a:solidFill>
              </a:rPr>
              <a:t>THE STORY SO FAR...</a:t>
            </a:r>
            <a:endParaRPr lang="en-GB" dirty="0">
              <a:solidFill>
                <a:schemeClr val="bg1"/>
              </a:solidFill>
            </a:endParaRPr>
          </a:p>
        </p:txBody>
      </p:sp>
      <p:sp>
        <p:nvSpPr>
          <p:cNvPr id="3" name="Content Placeholder 2"/>
          <p:cNvSpPr>
            <a:spLocks noGrp="1"/>
          </p:cNvSpPr>
          <p:nvPr>
            <p:ph idx="1"/>
          </p:nvPr>
        </p:nvSpPr>
        <p:spPr/>
        <p:txBody>
          <a:bodyPr/>
          <a:lstStyle/>
          <a:p>
            <a:r>
              <a:rPr lang="en-GB" sz="2000" dirty="0" smtClean="0"/>
              <a:t>Pilot stage has taken place with Computing and Engineering and issues are currently being resolved</a:t>
            </a:r>
          </a:p>
          <a:p>
            <a:r>
              <a:rPr lang="en-GB" sz="2000" dirty="0" smtClean="0"/>
              <a:t>Roles are fully defined</a:t>
            </a:r>
          </a:p>
          <a:p>
            <a:r>
              <a:rPr lang="en-GB" sz="2000" dirty="0" smtClean="0"/>
              <a:t>Workflows have been built and emails and notifications are being sent </a:t>
            </a:r>
          </a:p>
          <a:p>
            <a:r>
              <a:rPr lang="en-GB" sz="2000" dirty="0" smtClean="0"/>
              <a:t>Meetings arranged with other Schools to discuss workflows/training required</a:t>
            </a:r>
          </a:p>
          <a:p>
            <a:r>
              <a:rPr lang="en-GB" sz="2000" dirty="0" smtClean="0"/>
              <a:t>All schools to go live on the new system from 1</a:t>
            </a:r>
            <a:r>
              <a:rPr lang="en-GB" sz="2000" baseline="30000" dirty="0" smtClean="0"/>
              <a:t>st</a:t>
            </a:r>
            <a:r>
              <a:rPr lang="en-GB" sz="2000" dirty="0" smtClean="0"/>
              <a:t> August 2015</a:t>
            </a:r>
          </a:p>
          <a:p>
            <a:r>
              <a:rPr lang="en-GB" sz="2000" dirty="0" smtClean="0"/>
              <a:t>Meeting to be arranged with UCLAN </a:t>
            </a:r>
          </a:p>
          <a:p>
            <a:r>
              <a:rPr lang="en-GB" sz="2000" dirty="0" smtClean="0"/>
              <a:t>Pre Award team to increase capacity to 4 FTE from the 1</a:t>
            </a:r>
            <a:r>
              <a:rPr lang="en-GB" sz="2000" baseline="30000" dirty="0" smtClean="0"/>
              <a:t>st</a:t>
            </a:r>
            <a:r>
              <a:rPr lang="en-GB" sz="2000" dirty="0" smtClean="0"/>
              <a:t> August 2015</a:t>
            </a:r>
          </a:p>
          <a:p>
            <a:endParaRPr lang="en-GB" sz="1800" dirty="0" smtClean="0"/>
          </a:p>
          <a:p>
            <a:endParaRPr lang="en-GB" dirty="0"/>
          </a:p>
        </p:txBody>
      </p:sp>
    </p:spTree>
    <p:extLst>
      <p:ext uri="{BB962C8B-B14F-4D97-AF65-F5344CB8AC3E}">
        <p14:creationId xmlns:p14="http://schemas.microsoft.com/office/powerpoint/2010/main" val="105205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229600" cy="1143000"/>
          </a:xfrm>
        </p:spPr>
        <p:txBody>
          <a:bodyPr/>
          <a:lstStyle/>
          <a:p>
            <a:pPr algn="l"/>
            <a:r>
              <a:rPr lang="en-GB" dirty="0" smtClean="0">
                <a:solidFill>
                  <a:schemeClr val="bg1"/>
                </a:solidFill>
              </a:rPr>
              <a:t>TRAINING AND RESOURCES</a:t>
            </a:r>
            <a:endParaRPr lang="en-GB" dirty="0">
              <a:solidFill>
                <a:schemeClr val="bg1"/>
              </a:solidFill>
            </a:endParaRPr>
          </a:p>
        </p:txBody>
      </p:sp>
      <p:sp>
        <p:nvSpPr>
          <p:cNvPr id="3" name="Content Placeholder 2"/>
          <p:cNvSpPr>
            <a:spLocks noGrp="1"/>
          </p:cNvSpPr>
          <p:nvPr>
            <p:ph idx="1"/>
          </p:nvPr>
        </p:nvSpPr>
        <p:spPr/>
        <p:txBody>
          <a:bodyPr/>
          <a:lstStyle/>
          <a:p>
            <a:endParaRPr lang="en-GB" sz="2000" dirty="0" smtClean="0"/>
          </a:p>
          <a:p>
            <a:endParaRPr lang="en-GB" sz="2000" dirty="0"/>
          </a:p>
          <a:p>
            <a:endParaRPr lang="en-GB" sz="2000" dirty="0" smtClean="0"/>
          </a:p>
          <a:p>
            <a:endParaRPr lang="en-GB" sz="2000" dirty="0" smtClean="0"/>
          </a:p>
          <a:p>
            <a:endParaRPr lang="en-GB" sz="2000" dirty="0"/>
          </a:p>
          <a:p>
            <a:endParaRPr lang="en-GB" sz="2000" dirty="0"/>
          </a:p>
          <a:p>
            <a:r>
              <a:rPr lang="en-GB" sz="2000" dirty="0" smtClean="0"/>
              <a:t>New intranet site</a:t>
            </a:r>
          </a:p>
          <a:p>
            <a:pPr marL="0" indent="0">
              <a:buNone/>
            </a:pPr>
            <a:r>
              <a:rPr lang="en-GB" sz="2000" dirty="0" smtClean="0"/>
              <a:t>      </a:t>
            </a:r>
            <a:r>
              <a:rPr lang="en-GB" sz="2000" dirty="0" smtClean="0">
                <a:hlinkClick r:id="rId3"/>
              </a:rPr>
              <a:t>http</a:t>
            </a:r>
            <a:r>
              <a:rPr lang="en-GB" sz="2000" dirty="0">
                <a:hlinkClick r:id="rId3"/>
              </a:rPr>
              <a:t>://www.hud.ac.uk/research/intranet/funding</a:t>
            </a:r>
            <a:r>
              <a:rPr lang="en-GB" sz="2000" dirty="0" smtClean="0">
                <a:hlinkClick r:id="rId3"/>
              </a:rPr>
              <a:t>/</a:t>
            </a:r>
            <a:endParaRPr lang="en-GB" sz="2000" dirty="0" smtClean="0"/>
          </a:p>
          <a:p>
            <a:pPr marL="0" indent="0">
              <a:buNone/>
            </a:pPr>
            <a:endParaRPr lang="en-GB" sz="2000" dirty="0" smtClean="0"/>
          </a:p>
          <a:p>
            <a:r>
              <a:rPr lang="en-GB" sz="2000" dirty="0" smtClean="0"/>
              <a:t>Regular drop in sessions </a:t>
            </a:r>
          </a:p>
          <a:p>
            <a:endParaRPr lang="en-GB" sz="2000" dirty="0" smtClean="0"/>
          </a:p>
          <a:p>
            <a:r>
              <a:rPr lang="en-GB" sz="2000" dirty="0" smtClean="0"/>
              <a:t>Newsletters</a:t>
            </a: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1" y="1412776"/>
            <a:ext cx="2736304" cy="2068136"/>
          </a:xfrm>
          <a:prstGeom prst="rect">
            <a:avLst/>
          </a:prstGeom>
        </p:spPr>
      </p:pic>
    </p:spTree>
    <p:extLst>
      <p:ext uri="{BB962C8B-B14F-4D97-AF65-F5344CB8AC3E}">
        <p14:creationId xmlns:p14="http://schemas.microsoft.com/office/powerpoint/2010/main" val="384373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229600" cy="1143000"/>
          </a:xfrm>
        </p:spPr>
        <p:txBody>
          <a:bodyPr/>
          <a:lstStyle/>
          <a:p>
            <a:pPr algn="l"/>
            <a:r>
              <a:rPr lang="en-GB" dirty="0" smtClean="0">
                <a:solidFill>
                  <a:schemeClr val="bg1"/>
                </a:solidFill>
              </a:rPr>
              <a:t>HOW YOU CAN HELP</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Attend training and meetings</a:t>
            </a:r>
          </a:p>
          <a:p>
            <a:r>
              <a:rPr lang="en-GB" dirty="0" smtClean="0"/>
              <a:t>Keep up to date </a:t>
            </a:r>
            <a:endParaRPr lang="en-GB" dirty="0"/>
          </a:p>
          <a:p>
            <a:r>
              <a:rPr lang="en-GB" dirty="0" smtClean="0"/>
              <a:t>Help spread the word</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573016"/>
            <a:ext cx="4044280" cy="3033210"/>
          </a:xfrm>
          <a:prstGeom prst="rect">
            <a:avLst/>
          </a:prstGeom>
        </p:spPr>
      </p:pic>
    </p:spTree>
    <p:extLst>
      <p:ext uri="{BB962C8B-B14F-4D97-AF65-F5344CB8AC3E}">
        <p14:creationId xmlns:p14="http://schemas.microsoft.com/office/powerpoint/2010/main" val="3876875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229600" cy="1143000"/>
          </a:xfrm>
        </p:spPr>
        <p:txBody>
          <a:bodyPr/>
          <a:lstStyle/>
          <a:p>
            <a:pPr algn="l"/>
            <a:r>
              <a:rPr lang="en-GB" dirty="0" smtClean="0">
                <a:solidFill>
                  <a:schemeClr val="bg1"/>
                </a:solidFill>
              </a:rPr>
              <a:t>CONTACTS</a:t>
            </a:r>
            <a:endParaRPr lang="en-GB" dirty="0">
              <a:solidFill>
                <a:schemeClr val="bg1"/>
              </a:solidFill>
            </a:endParaRPr>
          </a:p>
        </p:txBody>
      </p:sp>
      <p:sp>
        <p:nvSpPr>
          <p:cNvPr id="3" name="TextBox 2"/>
          <p:cNvSpPr txBox="1"/>
          <p:nvPr/>
        </p:nvSpPr>
        <p:spPr>
          <a:xfrm>
            <a:off x="656165" y="2060848"/>
            <a:ext cx="7488832" cy="4370427"/>
          </a:xfrm>
          <a:prstGeom prst="rect">
            <a:avLst/>
          </a:prstGeom>
          <a:noFill/>
        </p:spPr>
        <p:txBody>
          <a:bodyPr wrap="square" rtlCol="0">
            <a:spAutoFit/>
          </a:bodyPr>
          <a:lstStyle/>
          <a:p>
            <a:r>
              <a:rPr lang="en-GB" sz="3200" b="1" i="1" dirty="0" smtClean="0"/>
              <a:t>Need help</a:t>
            </a:r>
          </a:p>
          <a:p>
            <a:endParaRPr lang="en-GB" dirty="0" smtClean="0"/>
          </a:p>
          <a:p>
            <a:endParaRPr lang="en-GB" dirty="0"/>
          </a:p>
          <a:p>
            <a:endParaRPr lang="en-GB" dirty="0" smtClean="0"/>
          </a:p>
          <a:p>
            <a:r>
              <a:rPr lang="en-GB" sz="2000" dirty="0" smtClean="0"/>
              <a:t>Agresso team for technical advice, new user set up </a:t>
            </a:r>
            <a:r>
              <a:rPr lang="en-GB" sz="2000" dirty="0" err="1" smtClean="0"/>
              <a:t>etc</a:t>
            </a:r>
            <a:r>
              <a:rPr lang="en-GB" sz="2000" dirty="0" smtClean="0"/>
              <a:t>:  </a:t>
            </a:r>
            <a:r>
              <a:rPr lang="en-GB" sz="2000" dirty="0" smtClean="0">
                <a:hlinkClick r:id="rId2"/>
              </a:rPr>
              <a:t>agressosupport@hud.ac.uk</a:t>
            </a:r>
            <a:endParaRPr lang="en-GB" sz="2000" dirty="0" smtClean="0"/>
          </a:p>
          <a:p>
            <a:endParaRPr lang="en-GB" sz="2000" dirty="0"/>
          </a:p>
          <a:p>
            <a:r>
              <a:rPr lang="en-GB" sz="2000" dirty="0" smtClean="0"/>
              <a:t>Pre Award Support: </a:t>
            </a:r>
            <a:r>
              <a:rPr lang="en-GB" sz="2000" dirty="0" smtClean="0">
                <a:hlinkClick r:id="rId3"/>
              </a:rPr>
              <a:t>preawardsupport@hud.ac.uk</a:t>
            </a:r>
            <a:endParaRPr lang="en-GB" sz="2000" dirty="0" smtClean="0"/>
          </a:p>
          <a:p>
            <a:endParaRPr lang="en-GB" sz="2000" dirty="0"/>
          </a:p>
          <a:p>
            <a:r>
              <a:rPr lang="en-GB" sz="2000" dirty="0" smtClean="0"/>
              <a:t>Post Award Support: </a:t>
            </a:r>
            <a:r>
              <a:rPr lang="en-GB" sz="2000" dirty="0" smtClean="0">
                <a:hlinkClick r:id="rId4"/>
              </a:rPr>
              <a:t>postawardsupport@hud.ac.uk</a:t>
            </a:r>
            <a:endParaRPr lang="en-GB" sz="2000" dirty="0" smtClean="0"/>
          </a:p>
          <a:p>
            <a:endParaRPr lang="en-GB" dirty="0"/>
          </a:p>
          <a:p>
            <a:endParaRPr lang="en-GB" dirty="0" smtClean="0"/>
          </a:p>
          <a:p>
            <a:endParaRPr lang="en-GB" dirty="0"/>
          </a:p>
          <a:p>
            <a:endParaRPr lang="en-GB"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1556792"/>
            <a:ext cx="1440160" cy="1440160"/>
          </a:xfrm>
          <a:prstGeom prst="rect">
            <a:avLst/>
          </a:prstGeom>
        </p:spPr>
      </p:pic>
    </p:spTree>
    <p:extLst>
      <p:ext uri="{BB962C8B-B14F-4D97-AF65-F5344CB8AC3E}">
        <p14:creationId xmlns:p14="http://schemas.microsoft.com/office/powerpoint/2010/main" val="152534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474</Words>
  <Application>Microsoft Office PowerPoint</Application>
  <PresentationFormat>On-screen Show (4:3)</PresentationFormat>
  <Paragraphs>83</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Presentation Template - Blue</vt:lpstr>
      <vt:lpstr>PAPA</vt:lpstr>
      <vt:lpstr>WHY PAPA?</vt:lpstr>
      <vt:lpstr>WHAT WILL IT MEAN FOR YOU?</vt:lpstr>
      <vt:lpstr>THE STORY SO FAR...</vt:lpstr>
      <vt:lpstr>TRAINING AND RESOURCES</vt:lpstr>
      <vt:lpstr>HOW YOU CAN HELP</vt:lpstr>
      <vt:lpstr>CONTACTS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Enterprise</dc:title>
  <dc:creator>entrket</dc:creator>
  <cp:lastModifiedBy>Administrator</cp:lastModifiedBy>
  <cp:revision>89</cp:revision>
  <cp:lastPrinted>2015-06-30T08:57:06Z</cp:lastPrinted>
  <dcterms:created xsi:type="dcterms:W3CDTF">2010-10-04T11:55:34Z</dcterms:created>
  <dcterms:modified xsi:type="dcterms:W3CDTF">2015-07-20T08:41:25Z</dcterms:modified>
</cp:coreProperties>
</file>